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8" r:id="rId3"/>
    <p:sldId id="259" r:id="rId4"/>
    <p:sldId id="260" r:id="rId5"/>
    <p:sldId id="261" r:id="rId6"/>
    <p:sldId id="262" r:id="rId7"/>
    <p:sldId id="263" r:id="rId8"/>
    <p:sldId id="271" r:id="rId9"/>
    <p:sldId id="269" r:id="rId10"/>
    <p:sldId id="264" r:id="rId11"/>
    <p:sldId id="266" r:id="rId12"/>
    <p:sldId id="267" r:id="rId13"/>
    <p:sldId id="270" r:id="rId14"/>
    <p:sldId id="25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122" autoAdjust="0"/>
  </p:normalViewPr>
  <p:slideViewPr>
    <p:cSldViewPr snapToGrid="0">
      <p:cViewPr>
        <p:scale>
          <a:sx n="61" d="100"/>
          <a:sy n="61" d="100"/>
        </p:scale>
        <p:origin x="-1062"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C12BFD-F311-4D5B-A517-C0AF0FC4CD56}" type="datetimeFigureOut">
              <a:rPr lang="en-US" smtClean="0"/>
              <a:t>6/16/2020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952731-4E85-40DB-B4AA-2DD3A93EEE98}" type="slidenum">
              <a:rPr lang="en-US" smtClean="0"/>
              <a:t>‹#›</a:t>
            </a:fld>
            <a:endParaRPr lang="en-US"/>
          </a:p>
        </p:txBody>
      </p:sp>
    </p:spTree>
    <p:extLst>
      <p:ext uri="{BB962C8B-B14F-4D97-AF65-F5344CB8AC3E}">
        <p14:creationId xmlns:p14="http://schemas.microsoft.com/office/powerpoint/2010/main" val="1443716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a:t>
            </a:r>
            <a:r>
              <a:rPr lang="en-US" baseline="0" dirty="0" smtClean="0"/>
              <a:t> will discuss the process that takes place when coming up with a policy involving </a:t>
            </a:r>
            <a:r>
              <a:rPr lang="en-US" baseline="0" smtClean="0"/>
              <a:t>juvenile crimes.</a:t>
            </a:r>
            <a:endParaRPr lang="en-US"/>
          </a:p>
        </p:txBody>
      </p:sp>
      <p:sp>
        <p:nvSpPr>
          <p:cNvPr id="4" name="Slide Number Placeholder 3"/>
          <p:cNvSpPr>
            <a:spLocks noGrp="1"/>
          </p:cNvSpPr>
          <p:nvPr>
            <p:ph type="sldNum" sz="quarter" idx="10"/>
          </p:nvPr>
        </p:nvSpPr>
        <p:spPr/>
        <p:txBody>
          <a:bodyPr/>
          <a:lstStyle/>
          <a:p>
            <a:fld id="{E1952731-4E85-40DB-B4AA-2DD3A93EEE98}" type="slidenum">
              <a:rPr lang="en-US" smtClean="0"/>
              <a:t>1</a:t>
            </a:fld>
            <a:endParaRPr lang="en-US"/>
          </a:p>
        </p:txBody>
      </p:sp>
    </p:spTree>
    <p:extLst>
      <p:ext uri="{BB962C8B-B14F-4D97-AF65-F5344CB8AC3E}">
        <p14:creationId xmlns:p14="http://schemas.microsoft.com/office/powerpoint/2010/main" val="53456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 policies are often created by the government or government bodies to solve a problem that has been affecting the society for a long time</a:t>
            </a:r>
            <a:r>
              <a:rPr lang="en-US" baseline="0" dirty="0" smtClean="0"/>
              <a:t> such as juvenile crimes and they come in the form of a law or a regulation. The main goal of a policy is to maintain order in the society by meeting the needs of the people such as offering security. Once a policy has been generated and approved, it is finally released to the public. The processes involved in the creation of a policy is problem identification, policy formulation, policy adoption, policy implementation and lastly policy evaluation (</a:t>
            </a:r>
            <a:r>
              <a:rPr lang="en-US" dirty="0" err="1" smtClean="0">
                <a:latin typeface="Times New Roman" panose="02020603050405020304" pitchFamily="18" charset="0"/>
              </a:rPr>
              <a:t>Gau</a:t>
            </a:r>
            <a:r>
              <a:rPr lang="en-US" dirty="0" smtClean="0">
                <a:latin typeface="Times New Roman" panose="02020603050405020304" pitchFamily="18" charset="0"/>
              </a:rPr>
              <a:t>,</a:t>
            </a:r>
            <a:r>
              <a:rPr lang="en-US" baseline="0" dirty="0" smtClean="0">
                <a:latin typeface="Times New Roman" panose="02020603050405020304" pitchFamily="18" charset="0"/>
              </a:rPr>
              <a:t> </a:t>
            </a:r>
            <a:r>
              <a:rPr lang="en-US" dirty="0" smtClean="0">
                <a:latin typeface="Times New Roman" panose="02020603050405020304" pitchFamily="18" charset="0"/>
              </a:rPr>
              <a:t>2019).</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2</a:t>
            </a:fld>
            <a:endParaRPr lang="en-US"/>
          </a:p>
        </p:txBody>
      </p:sp>
    </p:spTree>
    <p:extLst>
      <p:ext uri="{BB962C8B-B14F-4D97-AF65-F5344CB8AC3E}">
        <p14:creationId xmlns:p14="http://schemas.microsoft.com/office/powerpoint/2010/main" val="74466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US" sz="1800" b="0" i="0" u="none" strike="noStrike" kern="1200" cap="none" spc="0" normalizeH="0" baseline="0" noProof="0" dirty="0" smtClean="0">
                <a:ln>
                  <a:noFill/>
                </a:ln>
                <a:solidFill>
                  <a:prstClr val="black">
                    <a:lumMod val="75000"/>
                    <a:lumOff val="25000"/>
                  </a:prstClr>
                </a:solidFill>
                <a:effectLst/>
                <a:uLnTx/>
                <a:uFillTx/>
                <a:latin typeface="Times New Roman" panose="02020603050405020304" pitchFamily="18" charset="0"/>
                <a:ea typeface="+mn-ea"/>
                <a:cs typeface="Times New Roman" panose="02020603050405020304" pitchFamily="18" charset="0"/>
              </a:rPr>
              <a:t>There are many reasons why minors tend to commit crime and that is why the first policy process is identifying the problem. Problem identification addresses what is happening and why the problem is an issue to society. Some of the problems that causes juveniles to commit crime are family related, substance abuse and peer pressure. The policy plan starts to take place once the issues are identified, though this step is often politicized since it involves a lot of different stakeholders that are involved in the policy making process. However, not all problems are turned into policies and can easily be replaced with other issues if there is a crisis.</a:t>
            </a:r>
          </a:p>
          <a:p>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3</a:t>
            </a:fld>
            <a:endParaRPr lang="en-US"/>
          </a:p>
        </p:txBody>
      </p:sp>
    </p:spTree>
    <p:extLst>
      <p:ext uri="{BB962C8B-B14F-4D97-AF65-F5344CB8AC3E}">
        <p14:creationId xmlns:p14="http://schemas.microsoft.com/office/powerpoint/2010/main" val="1974288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Policy formulation is the creation</a:t>
            </a:r>
            <a:r>
              <a:rPr lang="en-US" baseline="0" dirty="0" smtClean="0"/>
              <a:t> of effective course of action for the purposes of addressing the agenda that has been brought forward. It </a:t>
            </a:r>
            <a:r>
              <a:rPr lang="en-US" dirty="0" smtClean="0"/>
              <a:t>involves brainstorming ideas to suggest policies that can</a:t>
            </a:r>
            <a:r>
              <a:rPr lang="en-US" baseline="0" dirty="0" smtClean="0"/>
              <a:t> solve the problems like in this case substance abuse is a problem that relates to juvenile crime. In this stage, suggested policies that seem effective are chosen systematically. The policies have to be politically realistic so that they can be changed if they do not meet the set political objectives. In the case of juvenile crimes, policies such as school based programs can be formulated to help prevent adolescents from committing crimes or abusing drugs. </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4</a:t>
            </a:fld>
            <a:endParaRPr lang="en-US"/>
          </a:p>
        </p:txBody>
      </p:sp>
    </p:spTree>
    <p:extLst>
      <p:ext uri="{BB962C8B-B14F-4D97-AF65-F5344CB8AC3E}">
        <p14:creationId xmlns:p14="http://schemas.microsoft.com/office/powerpoint/2010/main" val="3434594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second stage is policy adoption, whereby the policies suggested after policy formulation are adopted by the government or government bodies. The media is also involved in adopting the policy created and create a debate around it to enhance its importance in society. The debate can either favor the policy or not.  Also in this stage, the policies can be rejected as well by shareholders if it does not meet its potential or if it does not favor several political members since policies have to be politically feasible. It also goes through a series of changes before being fully adopted and released to the public.</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5</a:t>
            </a:fld>
            <a:endParaRPr lang="en-US"/>
          </a:p>
        </p:txBody>
      </p:sp>
    </p:spTree>
    <p:extLst>
      <p:ext uri="{BB962C8B-B14F-4D97-AF65-F5344CB8AC3E}">
        <p14:creationId xmlns:p14="http://schemas.microsoft.com/office/powerpoint/2010/main" val="4109552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Policy implementation is a process of enacting the approved</a:t>
            </a:r>
            <a:r>
              <a:rPr lang="en-US" baseline="0" dirty="0" smtClean="0"/>
              <a:t> solution to the public. It is often communicated by the creator of the policy such as a local official to the relevant party, in this case the substance abuse policy among adolescents can be passed down to the law enforcement department in the community. The law enforcement then distributes the policy to relevant institutions in the area such as schools, hospitals and churches to create awareness. Specifically, the policy needs to be clear so that it can be understood. Additionally, the resources used needs to be integrated with the agencies in charge of distributing the policy without causing unnecessary disruptions.</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6</a:t>
            </a:fld>
            <a:endParaRPr lang="en-US"/>
          </a:p>
        </p:txBody>
      </p:sp>
    </p:spTree>
    <p:extLst>
      <p:ext uri="{BB962C8B-B14F-4D97-AF65-F5344CB8AC3E}">
        <p14:creationId xmlns:p14="http://schemas.microsoft.com/office/powerpoint/2010/main" val="4063601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Policy evaluation</a:t>
            </a:r>
            <a:r>
              <a:rPr lang="en-US" baseline="0" dirty="0" smtClean="0"/>
              <a:t> takes place after the implementation stage to test whether the policy is working or not and they can be evaluated substantively through honest feedbacks from the people who use the policy. Like in this case feedback can be received through interviewing schools that implemented the policy in their education system. If the policy is effective in a school setting then the policy can be used long-term. However, if the policy did not prove to be effective, then a new one can be developed incorporating all the necessary feedback to ensure it is fully effective. Experiments can also be done to test the effects of the new policy.</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7</a:t>
            </a:fld>
            <a:endParaRPr lang="en-US"/>
          </a:p>
        </p:txBody>
      </p:sp>
    </p:spTree>
    <p:extLst>
      <p:ext uri="{BB962C8B-B14F-4D97-AF65-F5344CB8AC3E}">
        <p14:creationId xmlns:p14="http://schemas.microsoft.com/office/powerpoint/2010/main" val="66531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 policy evaluation is an important factor in the policy making process because after it</a:t>
            </a:r>
            <a:r>
              <a:rPr lang="en-US" baseline="0" dirty="0" smtClean="0">
                <a:latin typeface="Times New Roman" panose="02020603050405020304" pitchFamily="18" charset="0"/>
                <a:cs typeface="Times New Roman" panose="02020603050405020304" pitchFamily="18" charset="0"/>
              </a:rPr>
              <a:t> has been implemented </a:t>
            </a:r>
            <a:r>
              <a:rPr lang="en-US" baseline="0" dirty="0" smtClean="0">
                <a:latin typeface="Times New Roman" panose="02020603050405020304" pitchFamily="18" charset="0"/>
                <a:cs typeface="Times New Roman" panose="02020603050405020304" pitchFamily="18" charset="0"/>
              </a:rPr>
              <a:t>it </a:t>
            </a:r>
            <a:r>
              <a:rPr lang="en-US" baseline="0" dirty="0" smtClean="0">
                <a:latin typeface="Times New Roman" panose="02020603050405020304" pitchFamily="18" charset="0"/>
                <a:cs typeface="Times New Roman" panose="02020603050405020304" pitchFamily="18" charset="0"/>
              </a:rPr>
              <a:t>is based on the literature of the policy. A comprehensive analysis is also conducted to evaluate the policy effects in depth and it can be done using polls, surveys or questionnaires. When conducting the policy evaluation through surveys, questionnaires or polls, the questions presented in these methods of evaluation should be straightforward to get transparent and unbiased results that will determine the effectiveness of the policy. Policy evaluation can also be conducted immediately it has been implemented to monitor its progress.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1952731-4E85-40DB-B4AA-2DD3A93EEE98}" type="slidenum">
              <a:rPr lang="en-US" smtClean="0"/>
              <a:t>8</a:t>
            </a:fld>
            <a:endParaRPr lang="en-US"/>
          </a:p>
        </p:txBody>
      </p:sp>
    </p:spTree>
    <p:extLst>
      <p:ext uri="{BB962C8B-B14F-4D97-AF65-F5344CB8AC3E}">
        <p14:creationId xmlns:p14="http://schemas.microsoft.com/office/powerpoint/2010/main" val="2082766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Social resistance skills</a:t>
            </a:r>
            <a:r>
              <a:rPr lang="en-US" baseline="0" dirty="0" smtClean="0">
                <a:latin typeface="Times New Roman" pitchFamily="18" charset="0"/>
                <a:cs typeface="Times New Roman" pitchFamily="18" charset="0"/>
              </a:rPr>
              <a:t> is a program that is designed to improve the youth’s social awareness on various social activities that might influence their decisions. Therefore, this skill helps them have the power to resist temptation and peer influence of engaging in drinking alcohol and smoking about and criminal activities (</a:t>
            </a:r>
            <a:r>
              <a:rPr lang="en-US" dirty="0" err="1" smtClean="0">
                <a:solidFill>
                  <a:srgbClr val="222222"/>
                </a:solidFill>
                <a:latin typeface="Times New Roman" panose="02020603050405020304" pitchFamily="18" charset="0"/>
                <a:cs typeface="Times New Roman" panose="02020603050405020304" pitchFamily="18" charset="0"/>
              </a:rPr>
              <a:t>Majgaard</a:t>
            </a:r>
            <a:r>
              <a:rPr lang="en-US" dirty="0" smtClean="0">
                <a:solidFill>
                  <a:srgbClr val="222222"/>
                </a:solidFill>
                <a:latin typeface="Times New Roman" panose="02020603050405020304" pitchFamily="18" charset="0"/>
                <a:cs typeface="Times New Roman" panose="02020603050405020304" pitchFamily="18" charset="0"/>
              </a:rPr>
              <a:t> &amp; Stock,</a:t>
            </a:r>
            <a:r>
              <a:rPr lang="en-US" baseline="0" dirty="0" smtClean="0">
                <a:solidFill>
                  <a:srgbClr val="222222"/>
                </a:solidFill>
                <a:latin typeface="Times New Roman" panose="02020603050405020304" pitchFamily="18" charset="0"/>
                <a:cs typeface="Times New Roman" panose="02020603050405020304" pitchFamily="18" charset="0"/>
              </a:rPr>
              <a:t> </a:t>
            </a:r>
            <a:r>
              <a:rPr lang="en-US" dirty="0" smtClean="0">
                <a:solidFill>
                  <a:srgbClr val="222222"/>
                </a:solidFill>
                <a:latin typeface="Times New Roman" panose="02020603050405020304" pitchFamily="18" charset="0"/>
                <a:cs typeface="Times New Roman" panose="02020603050405020304" pitchFamily="18" charset="0"/>
              </a:rPr>
              <a:t>2018)</a:t>
            </a:r>
            <a:r>
              <a:rPr lang="en-US" baseline="0" dirty="0" smtClean="0">
                <a:latin typeface="Times New Roman" pitchFamily="18" charset="0"/>
                <a:cs typeface="Times New Roman" pitchFamily="18" charset="0"/>
              </a:rPr>
              <a:t>. It helps them recognize situations that are likely to influence their decisions negatively. Those who participate in this program are taught skills on how to avoid or deal with high-risk scenarios by being told what to say and delivering their sentiments in an effective manner. In turn this improves their confidence because they are able to stand up for themselves without feeling like they do not belong.</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1952731-4E85-40DB-B4AA-2DD3A93EEE98}" type="slidenum">
              <a:rPr lang="en-US" smtClean="0"/>
              <a:t>9</a:t>
            </a:fld>
            <a:endParaRPr lang="en-US"/>
          </a:p>
        </p:txBody>
      </p:sp>
    </p:spTree>
    <p:extLst>
      <p:ext uri="{BB962C8B-B14F-4D97-AF65-F5344CB8AC3E}">
        <p14:creationId xmlns:p14="http://schemas.microsoft.com/office/powerpoint/2010/main" val="265127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Juveniles</a:t>
            </a:r>
            <a:r>
              <a:rPr lang="en-US" baseline="0" dirty="0" smtClean="0"/>
              <a:t> are most likely to commit crime and abuse drugs during after-school hours because there is no supervision and no one to stop them from committing those heinous acts. After-school programs come in place to stop this from happening because immediately school is over at either 3pm or 4pm, the students can go directly to the program as a way of distracting them from making destructive decisions. The after school program mentors the students since the officials become their role models since they guide them to the right direction. The after-school program can also improve the student’s academic performance and behavior.</a:t>
            </a:r>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10</a:t>
            </a:fld>
            <a:endParaRPr lang="en-US"/>
          </a:p>
        </p:txBody>
      </p:sp>
    </p:spTree>
    <p:extLst>
      <p:ext uri="{BB962C8B-B14F-4D97-AF65-F5344CB8AC3E}">
        <p14:creationId xmlns:p14="http://schemas.microsoft.com/office/powerpoint/2010/main" val="1542271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Most adolescents</a:t>
            </a:r>
            <a:r>
              <a:rPr lang="en-US" baseline="0" dirty="0" smtClean="0">
                <a:latin typeface="Times New Roman" panose="02020603050405020304" pitchFamily="18" charset="0"/>
                <a:cs typeface="Times New Roman" panose="02020603050405020304" pitchFamily="18" charset="0"/>
              </a:rPr>
              <a:t> engage in crime and substance abuse because of poor relationship between them and their family. Lack of communication in a family setting or the feeling of being neglected pushes the child away. To fill the void created by family issues, they start using drugs and join gangs that involve in crime to feel better about themselves. Family-based interventions helps to bring out these issues and solving them to improve the relationship between the family member and the child by teaching them on the importance of communication and nurturing the family bond (</a:t>
            </a:r>
            <a:r>
              <a:rPr lang="en-US" dirty="0" smtClean="0">
                <a:latin typeface="Times New Roman" panose="02020603050405020304" pitchFamily="18" charset="0"/>
                <a:cs typeface="Times New Roman" panose="02020603050405020304" pitchFamily="18" charset="0"/>
              </a:rPr>
              <a:t>National Public Radio,</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2012)</a:t>
            </a:r>
            <a:r>
              <a:rPr lang="en-US" baseline="0" dirty="0" smtClean="0">
                <a:latin typeface="Times New Roman" panose="02020603050405020304" pitchFamily="18" charset="0"/>
                <a:cs typeface="Times New Roman" panose="02020603050405020304" pitchFamily="18" charset="0"/>
              </a:rPr>
              <a:t>. Parents are also trained on enforcing rules and how to help their children to develop social resistance skills.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1952731-4E85-40DB-B4AA-2DD3A93EEE98}" type="slidenum">
              <a:rPr lang="en-US" smtClean="0"/>
              <a:t>11</a:t>
            </a:fld>
            <a:endParaRPr lang="en-US"/>
          </a:p>
        </p:txBody>
      </p:sp>
    </p:spTree>
    <p:extLst>
      <p:ext uri="{BB962C8B-B14F-4D97-AF65-F5344CB8AC3E}">
        <p14:creationId xmlns:p14="http://schemas.microsoft.com/office/powerpoint/2010/main" val="3911084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Experimenting</a:t>
            </a:r>
            <a:r>
              <a:rPr lang="en-US" baseline="0" dirty="0" smtClean="0">
                <a:latin typeface="Times New Roman" panose="02020603050405020304" pitchFamily="18" charset="0"/>
                <a:cs typeface="Times New Roman" panose="02020603050405020304" pitchFamily="18" charset="0"/>
              </a:rPr>
              <a:t> is an important factor because it helps to test theories first before submitting the project or policy to the public. The results from policy will determine whether it needs to be improved on to be effective in the long run. Policy experiments should try to develop different types of outcomes depending on the available sample size in the process, coming up with the results may take some time, patience is required. Experimenting helps in the decision making process when it comes to deliberating on the best approach of solving issues like substance abuse as an accessory to committing crimes.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1952731-4E85-40DB-B4AA-2DD3A93EEE98}" type="slidenum">
              <a:rPr lang="en-US" smtClean="0"/>
              <a:t>12</a:t>
            </a:fld>
            <a:endParaRPr lang="en-US"/>
          </a:p>
        </p:txBody>
      </p:sp>
    </p:spTree>
    <p:extLst>
      <p:ext uri="{BB962C8B-B14F-4D97-AF65-F5344CB8AC3E}">
        <p14:creationId xmlns:p14="http://schemas.microsoft.com/office/powerpoint/2010/main" val="199638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Juvenile</a:t>
            </a:r>
            <a:r>
              <a:rPr lang="en-US" baseline="0" dirty="0" smtClean="0">
                <a:latin typeface="Times New Roman" pitchFamily="18" charset="0"/>
                <a:cs typeface="Times New Roman" pitchFamily="18" charset="0"/>
              </a:rPr>
              <a:t> crime policies are an important factor to creating awareness on crime among the youths. They children are still growing and it is important that these policies focus on their well-being. The main reason why juveniles commit crimes at such an early age is due to substance abuse caused by family dynamics and peer pressure. Parents should actively be involved in their children’s lives to protect them from the committing crimes or joining wrong crowds. They can connect with them through effective communication and bonding sessions to improve broken family relationships. Despite the efforts put in place to prevent juvenile crimes, the policies should be long term (</a:t>
            </a:r>
            <a:r>
              <a:rPr lang="en-US" dirty="0" smtClean="0">
                <a:latin typeface="Times New Roman" panose="02020603050405020304" pitchFamily="18" charset="0"/>
                <a:cs typeface="Times New Roman" panose="02020603050405020304" pitchFamily="18" charset="0"/>
              </a:rPr>
              <a:t>Wilson</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a:t>
            </a:r>
            <a:r>
              <a:rPr lang="en-US" dirty="0" err="1" smtClean="0">
                <a:latin typeface="Times New Roman" panose="02020603050405020304" pitchFamily="18" charset="0"/>
                <a:cs typeface="Times New Roman" panose="02020603050405020304" pitchFamily="18" charset="0"/>
              </a:rPr>
              <a:t>Petersilia</a:t>
            </a:r>
            <a:r>
              <a:rPr lang="en-US" dirty="0" smtClean="0">
                <a:latin typeface="Times New Roman" panose="02020603050405020304" pitchFamily="18" charset="0"/>
                <a:cs typeface="Times New Roman" panose="02020603050405020304" pitchFamily="18" charset="0"/>
              </a:rPr>
              <a:t>,</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2011). Normally, a</a:t>
            </a:r>
            <a:r>
              <a:rPr lang="en-US" baseline="0" dirty="0" smtClean="0">
                <a:latin typeface="Times New Roman" pitchFamily="18" charset="0"/>
                <a:cs typeface="Times New Roman" pitchFamily="18" charset="0"/>
              </a:rPr>
              <a:t> public policy becomes effective if it solves the problems presented plus it should produce measurable outcomes. They also need to relate to the issue presented. Because a lot of stakeholders are involved in the decision making process of selecting a practical policy, it may take longer to be implemented since it is constantly revised if new opinions are brought forward. Since public policies are politically affiliated, sometimes it does not meet the public demands. Therefore, it is important that members of the public are involved in the policy making process so that they can ensure that the policy is fair.</a:t>
            </a: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1952731-4E85-40DB-B4AA-2DD3A93EEE98}" type="slidenum">
              <a:rPr lang="en-US" smtClean="0"/>
              <a:t>13</a:t>
            </a:fld>
            <a:endParaRPr lang="en-US"/>
          </a:p>
        </p:txBody>
      </p:sp>
    </p:spTree>
    <p:extLst>
      <p:ext uri="{BB962C8B-B14F-4D97-AF65-F5344CB8AC3E}">
        <p14:creationId xmlns:p14="http://schemas.microsoft.com/office/powerpoint/2010/main" val="439377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952731-4E85-40DB-B4AA-2DD3A93EEE98}" type="slidenum">
              <a:rPr lang="en-US" smtClean="0"/>
              <a:t>14</a:t>
            </a:fld>
            <a:endParaRPr lang="en-US"/>
          </a:p>
        </p:txBody>
      </p:sp>
    </p:spTree>
    <p:extLst>
      <p:ext uri="{BB962C8B-B14F-4D97-AF65-F5344CB8AC3E}">
        <p14:creationId xmlns:p14="http://schemas.microsoft.com/office/powerpoint/2010/main" val="2678631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3476929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3402759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4000311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158801A-C79E-41E0-B8E8-F3E19C80736C}" type="datetimeFigureOut">
              <a:rPr lang="en-US" smtClean="0"/>
              <a:t>6/16/2020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570289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158801A-C79E-41E0-B8E8-F3E19C80736C}" type="datetimeFigureOut">
              <a:rPr lang="en-US" smtClean="0"/>
              <a:t>6/16/2020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165759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158801A-C79E-41E0-B8E8-F3E19C80736C}" type="datetimeFigureOut">
              <a:rPr lang="en-US" smtClean="0"/>
              <a:t>6/16/2020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1843957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8801A-C79E-41E0-B8E8-F3E19C80736C}" type="datetimeFigureOut">
              <a:rPr lang="en-US" smtClean="0"/>
              <a:t>6/16/2020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370052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58801A-C79E-41E0-B8E8-F3E19C80736C}" type="datetimeFigureOut">
              <a:rPr lang="en-US" smtClean="0"/>
              <a:t>6/16/2020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385627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58801A-C79E-41E0-B8E8-F3E19C80736C}" type="datetimeFigureOut">
              <a:rPr lang="en-US" smtClean="0"/>
              <a:t>6/16/2020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890412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204581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5318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4098743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3824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865629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2836603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58801A-C79E-41E0-B8E8-F3E19C80736C}" type="datetimeFigureOut">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394-9B56-4CDF-9B5F-481C401AB057}" type="slidenum">
              <a:rPr lang="en-US" smtClean="0"/>
              <a:t>‹#›</a:t>
            </a:fld>
            <a:endParaRPr lang="en-US"/>
          </a:p>
        </p:txBody>
      </p:sp>
    </p:spTree>
    <p:extLst>
      <p:ext uri="{BB962C8B-B14F-4D97-AF65-F5344CB8AC3E}">
        <p14:creationId xmlns:p14="http://schemas.microsoft.com/office/powerpoint/2010/main" val="1682401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158801A-C79E-41E0-B8E8-F3E19C80736C}" type="datetimeFigureOut">
              <a:rPr lang="en-US" smtClean="0"/>
              <a:t>6/16/2020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48B4394-9B56-4CDF-9B5F-481C401AB057}" type="slidenum">
              <a:rPr lang="en-US" smtClean="0"/>
              <a:t>‹#›</a:t>
            </a:fld>
            <a:endParaRPr lang="en-US"/>
          </a:p>
        </p:txBody>
      </p:sp>
    </p:spTree>
    <p:extLst>
      <p:ext uri="{BB962C8B-B14F-4D97-AF65-F5344CB8AC3E}">
        <p14:creationId xmlns:p14="http://schemas.microsoft.com/office/powerpoint/2010/main" val="2584119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ncjrs.gov/viewall.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npr.org/2012/09/20/161475623/is-tough-on-crime-no-longer-a-talking-po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Policy Process in Juvenile Crime</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4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6645"/>
            <a:ext cx="8596668" cy="4304606"/>
          </a:xfrm>
        </p:spPr>
        <p:txBody>
          <a:bodyPr/>
          <a:lstStyle/>
          <a:p>
            <a:pPr marL="0" indent="0">
              <a:lnSpc>
                <a:spcPct val="150000"/>
              </a:lnSpc>
              <a:buNone/>
            </a:pP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Public policies are often created by the government to solve a problem.</a:t>
            </a:r>
          </a:p>
          <a:p>
            <a:pPr>
              <a:lnSpc>
                <a:spcPct val="150000"/>
              </a:lnSpc>
            </a:pP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olicies are passed to the public to regulate business and to protect citizens</a:t>
            </a:r>
          </a:p>
          <a:p>
            <a:pPr>
              <a:lnSpc>
                <a:spcPct val="150000"/>
              </a:lnSpc>
            </a:pPr>
            <a:r>
              <a:rPr lang="en-US" dirty="0" smtClean="0">
                <a:latin typeface="Times New Roman" panose="02020603050405020304" pitchFamily="18" charset="0"/>
                <a:cs typeface="Times New Roman" panose="02020603050405020304" pitchFamily="18" charset="0"/>
              </a:rPr>
              <a:t>Those involved with developing policies are in the federal and local levels</a:t>
            </a:r>
          </a:p>
          <a:p>
            <a:pPr>
              <a:lnSpc>
                <a:spcPct val="150000"/>
              </a:lnSpc>
            </a:pPr>
            <a:r>
              <a:rPr lang="en-US" dirty="0" smtClean="0">
                <a:latin typeface="Times New Roman" panose="02020603050405020304" pitchFamily="18" charset="0"/>
                <a:cs typeface="Times New Roman" panose="02020603050405020304" pitchFamily="18" charset="0"/>
              </a:rPr>
              <a:t>Most of the crime policies always involve enforcement actions </a:t>
            </a:r>
          </a:p>
          <a:p>
            <a:pPr>
              <a:lnSpc>
                <a:spcPct val="150000"/>
              </a:lnSpc>
            </a:pPr>
            <a:r>
              <a:rPr lang="en-US" dirty="0" smtClean="0">
                <a:latin typeface="Times New Roman" panose="02020603050405020304" pitchFamily="18" charset="0"/>
                <a:cs typeface="Times New Roman" panose="02020603050405020304" pitchFamily="18" charset="0"/>
              </a:rPr>
              <a:t>Before a policy is generated several processes are considered first </a:t>
            </a:r>
            <a:r>
              <a:rPr lang="en-US" dirty="0"/>
              <a:t>(</a:t>
            </a:r>
            <a:r>
              <a:rPr lang="en-US" dirty="0" err="1">
                <a:latin typeface="Times New Roman" panose="02020603050405020304" pitchFamily="18" charset="0"/>
              </a:rPr>
              <a:t>Gau</a:t>
            </a:r>
            <a:r>
              <a:rPr lang="en-US" dirty="0">
                <a:latin typeface="Times New Roman" panose="02020603050405020304" pitchFamily="18" charset="0"/>
              </a:rPr>
              <a:t>, 2019)</a:t>
            </a: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a:p>
        </p:txBody>
      </p:sp>
    </p:spTree>
    <p:extLst>
      <p:ext uri="{BB962C8B-B14F-4D97-AF65-F5344CB8AC3E}">
        <p14:creationId xmlns:p14="http://schemas.microsoft.com/office/powerpoint/2010/main" val="1305271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Problem Identification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8596668" cy="3880773"/>
          </a:xfrm>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There are many reasons why minors commit crime</a:t>
            </a:r>
          </a:p>
          <a:p>
            <a:pPr>
              <a:lnSpc>
                <a:spcPct val="150000"/>
              </a:lnSpc>
            </a:pPr>
            <a:r>
              <a:rPr lang="en-US" dirty="0" smtClean="0">
                <a:latin typeface="Times New Roman" panose="02020603050405020304" pitchFamily="18" charset="0"/>
                <a:cs typeface="Times New Roman" panose="02020603050405020304" pitchFamily="18" charset="0"/>
              </a:rPr>
              <a:t>The first policy process is identifying the problem</a:t>
            </a:r>
          </a:p>
          <a:p>
            <a:pPr>
              <a:lnSpc>
                <a:spcPct val="150000"/>
              </a:lnSpc>
            </a:pPr>
            <a:r>
              <a:rPr lang="en-US" dirty="0" smtClean="0">
                <a:latin typeface="Times New Roman" panose="02020603050405020304" pitchFamily="18" charset="0"/>
                <a:cs typeface="Times New Roman" panose="02020603050405020304" pitchFamily="18" charset="0"/>
              </a:rPr>
              <a:t>Problem identification addresses what is happening and why it is an issue to society</a:t>
            </a:r>
          </a:p>
          <a:p>
            <a:pPr>
              <a:lnSpc>
                <a:spcPct val="150000"/>
              </a:lnSpc>
            </a:pPr>
            <a:r>
              <a:rPr lang="en-US" dirty="0" smtClean="0">
                <a:latin typeface="Times New Roman" panose="02020603050405020304" pitchFamily="18" charset="0"/>
                <a:cs typeface="Times New Roman" panose="02020603050405020304" pitchFamily="18" charset="0"/>
              </a:rPr>
              <a:t>One problem associated with juvenile crime is substance abuse</a:t>
            </a:r>
          </a:p>
          <a:p>
            <a:pPr>
              <a:lnSpc>
                <a:spcPct val="150000"/>
              </a:lnSpc>
            </a:pPr>
            <a:r>
              <a:rPr lang="en-US" dirty="0" smtClean="0">
                <a:latin typeface="Times New Roman" panose="02020603050405020304" pitchFamily="18" charset="0"/>
                <a:cs typeface="Times New Roman" panose="02020603050405020304" pitchFamily="18" charset="0"/>
              </a:rPr>
              <a:t>The policy plan begins to take place once the issues is identified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54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Policy Formulation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8596668" cy="3880773"/>
          </a:xfrm>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 next process is determining the next course of action</a:t>
            </a:r>
          </a:p>
          <a:p>
            <a:pPr lvl="0">
              <a:lnSpc>
                <a:spcPct val="150000"/>
              </a:lnSpc>
              <a:spcAft>
                <a:spcPts val="1000"/>
              </a:spcAft>
              <a:buFont typeface="Wingdings 3" panose="05040102010807070707" pitchFamily="18" charset="2"/>
              <a:buChar char=""/>
              <a:tabLst>
                <a:tab pos="457200"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brainstorming session to suggest possible polices takes </a:t>
            </a:r>
            <a:r>
              <a:rPr lang="en-US" dirty="0" smtClean="0">
                <a:latin typeface="Times New Roman" panose="02020603050405020304" pitchFamily="18" charset="0"/>
                <a:ea typeface="Calibri" panose="020F0502020204030204" pitchFamily="34" charset="0"/>
                <a:cs typeface="Times New Roman" panose="02020603050405020304" pitchFamily="18" charset="0"/>
              </a:rPr>
              <a:t>place</a:t>
            </a:r>
            <a:endParaRPr lang="en-US" dirty="0" smtClean="0">
              <a:latin typeface="Times New Roman" panose="02020603050405020304" pitchFamily="18" charset="0"/>
              <a:cs typeface="Times New Roman" panose="02020603050405020304" pitchFamily="18" charset="0"/>
            </a:endParaRPr>
          </a:p>
          <a:p>
            <a:pPr lvl="0">
              <a:lnSpc>
                <a:spcPct val="150000"/>
              </a:lnSpc>
              <a:spcAft>
                <a:spcPts val="1000"/>
              </a:spcAft>
              <a:buFont typeface="Wingdings 3" panose="05040102010807070707" pitchFamily="18" charset="2"/>
              <a:buChar char=""/>
              <a:tabLst>
                <a:tab pos="457200" algn="l"/>
              </a:tabLst>
            </a:pPr>
            <a:r>
              <a:rPr lang="en-US" dirty="0" smtClean="0">
                <a:latin typeface="Times New Roman" panose="02020603050405020304" pitchFamily="18" charset="0"/>
                <a:cs typeface="Times New Roman" panose="02020603050405020304" pitchFamily="18" charset="0"/>
              </a:rPr>
              <a:t>Several policies are suggested and chosen to prevent the problem</a:t>
            </a:r>
          </a:p>
          <a:p>
            <a:pPr>
              <a:lnSpc>
                <a:spcPct val="150000"/>
              </a:lnSpc>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policies suggested must be politically realistic</a:t>
            </a:r>
          </a:p>
          <a:p>
            <a:pPr>
              <a:lnSpc>
                <a:spcPct val="150000"/>
              </a:lnSpc>
            </a:pPr>
            <a:r>
              <a:rPr lang="en-US" dirty="0" smtClean="0">
                <a:latin typeface="Times New Roman" panose="02020603050405020304" pitchFamily="18" charset="0"/>
                <a:cs typeface="Times New Roman" panose="02020603050405020304" pitchFamily="18" charset="0"/>
              </a:rPr>
              <a:t>Such policies can be school and community based programs</a:t>
            </a:r>
          </a:p>
          <a:p>
            <a:pPr marL="0" indent="0">
              <a:lnSpc>
                <a:spcPct val="150000"/>
              </a:lnSpc>
              <a:buNone/>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063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Policy Adoption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In this stage policies suggested above are adopted by the government bodies</a:t>
            </a:r>
          </a:p>
          <a:p>
            <a:pPr>
              <a:lnSpc>
                <a:spcPct val="150000"/>
              </a:lnSpc>
            </a:pPr>
            <a:r>
              <a:rPr lang="en-US" dirty="0" smtClean="0">
                <a:latin typeface="Times New Roman" panose="02020603050405020304" pitchFamily="18" charset="0"/>
                <a:cs typeface="Times New Roman" panose="02020603050405020304" pitchFamily="18" charset="0"/>
              </a:rPr>
              <a:t>The media takes place in adopting these policies to get feedback</a:t>
            </a:r>
          </a:p>
          <a:p>
            <a:pPr>
              <a:lnSpc>
                <a:spcPct val="150000"/>
              </a:lnSpc>
            </a:pPr>
            <a:r>
              <a:rPr lang="en-US" dirty="0" smtClean="0">
                <a:latin typeface="Times New Roman" panose="02020603050405020304" pitchFamily="18" charset="0"/>
                <a:cs typeface="Times New Roman" panose="02020603050405020304" pitchFamily="18" charset="0"/>
              </a:rPr>
              <a:t>The suggested policies in this stage can be rejected as well</a:t>
            </a:r>
          </a:p>
          <a:p>
            <a:pPr>
              <a:lnSpc>
                <a:spcPct val="150000"/>
              </a:lnSpc>
            </a:pPr>
            <a:r>
              <a:rPr lang="en-US" dirty="0" smtClean="0">
                <a:latin typeface="Times New Roman" panose="02020603050405020304" pitchFamily="18" charset="0"/>
                <a:cs typeface="Times New Roman" panose="02020603050405020304" pitchFamily="18" charset="0"/>
              </a:rPr>
              <a:t>Political influences can determine which policies can be adopted</a:t>
            </a:r>
          </a:p>
          <a:p>
            <a:pPr>
              <a:lnSpc>
                <a:spcPct val="150000"/>
              </a:lnSpc>
            </a:pPr>
            <a:r>
              <a:rPr lang="en-US" dirty="0" smtClean="0">
                <a:latin typeface="Times New Roman" panose="02020603050405020304" pitchFamily="18" charset="0"/>
                <a:cs typeface="Times New Roman" panose="02020603050405020304" pitchFamily="18" charset="0"/>
              </a:rPr>
              <a:t>The policy goes through a series of  changes in this stage</a:t>
            </a: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6949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Policy Implementation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In this second last stage the approved policies are turned to reality</a:t>
            </a:r>
          </a:p>
          <a:p>
            <a:pPr>
              <a:lnSpc>
                <a:spcPct val="150000"/>
              </a:lnSpc>
            </a:pPr>
            <a:r>
              <a:rPr lang="en-US" dirty="0" smtClean="0">
                <a:latin typeface="Times New Roman" panose="02020603050405020304" pitchFamily="18" charset="0"/>
                <a:cs typeface="Times New Roman" panose="02020603050405020304" pitchFamily="18" charset="0"/>
              </a:rPr>
              <a:t>The policies need to be clear and concise so that they can be understood</a:t>
            </a:r>
          </a:p>
          <a:p>
            <a:pPr>
              <a:lnSpc>
                <a:spcPct val="150000"/>
              </a:lnSpc>
            </a:pPr>
            <a:r>
              <a:rPr lang="en-US" dirty="0" smtClean="0">
                <a:latin typeface="Times New Roman" panose="02020603050405020304" pitchFamily="18" charset="0"/>
                <a:cs typeface="Times New Roman" panose="02020603050405020304" pitchFamily="18" charset="0"/>
              </a:rPr>
              <a:t>The resources used to implement the policies need to be well integrated </a:t>
            </a:r>
          </a:p>
          <a:p>
            <a:pPr>
              <a:lnSpc>
                <a:spcPct val="150000"/>
              </a:lnSpc>
            </a:pPr>
            <a:r>
              <a:rPr lang="en-US" dirty="0" smtClean="0">
                <a:latin typeface="Times New Roman" panose="02020603050405020304" pitchFamily="18" charset="0"/>
                <a:cs typeface="Times New Roman" panose="02020603050405020304" pitchFamily="18" charset="0"/>
              </a:rPr>
              <a:t>The substance abuse policies are submitted in schools</a:t>
            </a:r>
          </a:p>
          <a:p>
            <a:pPr>
              <a:lnSpc>
                <a:spcPct val="150000"/>
              </a:lnSpc>
            </a:pPr>
            <a:r>
              <a:rPr lang="en-US" dirty="0" smtClean="0">
                <a:latin typeface="Times New Roman" panose="02020603050405020304" pitchFamily="18" charset="0"/>
                <a:cs typeface="Times New Roman" panose="02020603050405020304" pitchFamily="18" charset="0"/>
              </a:rPr>
              <a:t>They are distributed in different communities to create awareness</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201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Policy Evaluation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2160589"/>
            <a:ext cx="9225791" cy="3880773"/>
          </a:xfrm>
        </p:spPr>
        <p:txBody>
          <a:bodyPr/>
          <a:lstStyle/>
          <a:p>
            <a:pPr>
              <a:lnSpc>
                <a:spcPct val="150000"/>
              </a:lnSpc>
            </a:pPr>
            <a:r>
              <a:rPr lang="en-US" dirty="0" smtClean="0">
                <a:latin typeface="Times New Roman" panose="02020603050405020304" pitchFamily="18" charset="0"/>
                <a:cs typeface="Times New Roman" panose="02020603050405020304" pitchFamily="18" charset="0"/>
              </a:rPr>
              <a:t>Policy evaluation takes place after implementation to test its effectiveness</a:t>
            </a:r>
          </a:p>
          <a:p>
            <a:pPr>
              <a:lnSpc>
                <a:spcPct val="150000"/>
              </a:lnSpc>
            </a:pPr>
            <a:r>
              <a:rPr lang="en-US" dirty="0" smtClean="0">
                <a:latin typeface="Times New Roman" panose="02020603050405020304" pitchFamily="18" charset="0"/>
                <a:cs typeface="Times New Roman" panose="02020603050405020304" pitchFamily="18" charset="0"/>
              </a:rPr>
              <a:t>School principals are interviewed on the progress of the substance abuse policy</a:t>
            </a:r>
          </a:p>
          <a:p>
            <a:pPr>
              <a:lnSpc>
                <a:spcPct val="150000"/>
              </a:lnSpc>
            </a:pPr>
            <a:r>
              <a:rPr lang="en-US" dirty="0" smtClean="0">
                <a:latin typeface="Times New Roman" panose="02020603050405020304" pitchFamily="18" charset="0"/>
                <a:cs typeface="Times New Roman" panose="02020603050405020304" pitchFamily="18" charset="0"/>
              </a:rPr>
              <a:t>The feedback they give is used to improve the efficiency of the policy</a:t>
            </a:r>
          </a:p>
          <a:p>
            <a:pPr>
              <a:lnSpc>
                <a:spcPct val="150000"/>
              </a:lnSpc>
            </a:pPr>
            <a:r>
              <a:rPr lang="en-US" dirty="0" smtClean="0">
                <a:latin typeface="Times New Roman" panose="02020603050405020304" pitchFamily="18" charset="0"/>
                <a:cs typeface="Times New Roman" panose="02020603050405020304" pitchFamily="18" charset="0"/>
              </a:rPr>
              <a:t>If the policy does not prove to be effective it is stopped</a:t>
            </a:r>
          </a:p>
          <a:p>
            <a:pPr>
              <a:lnSpc>
                <a:spcPct val="150000"/>
              </a:lnSpc>
            </a:pPr>
            <a:r>
              <a:rPr lang="en-US" dirty="0" smtClean="0">
                <a:latin typeface="Times New Roman" panose="02020603050405020304" pitchFamily="18" charset="0"/>
                <a:cs typeface="Times New Roman" panose="02020603050405020304" pitchFamily="18" charset="0"/>
              </a:rPr>
              <a:t>A new policy is then developed to help solve the problem of substance abuse</a:t>
            </a:r>
          </a:p>
          <a:p>
            <a:pPr>
              <a:lnSpc>
                <a:spcPct val="15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6120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Policy evaluation is an important factor in the policy making process</a:t>
            </a:r>
          </a:p>
          <a:p>
            <a:pPr>
              <a:lnSpc>
                <a:spcPct val="150000"/>
              </a:lnSpc>
            </a:pPr>
            <a:r>
              <a:rPr lang="en-US" dirty="0" smtClean="0">
                <a:latin typeface="Times New Roman" panose="02020603050405020304" pitchFamily="18" charset="0"/>
                <a:cs typeface="Times New Roman" panose="02020603050405020304" pitchFamily="18" charset="0"/>
              </a:rPr>
              <a:t>A policy evaluation is based on the available literature</a:t>
            </a:r>
          </a:p>
          <a:p>
            <a:pPr>
              <a:lnSpc>
                <a:spcPct val="150000"/>
              </a:lnSpc>
            </a:pPr>
            <a:r>
              <a:rPr lang="en-US" dirty="0" smtClean="0">
                <a:latin typeface="Times New Roman" panose="02020603050405020304" pitchFamily="18" charset="0"/>
                <a:cs typeface="Times New Roman" panose="02020603050405020304" pitchFamily="18" charset="0"/>
              </a:rPr>
              <a:t>An analysis is also conducted to evaluate the policy using polls</a:t>
            </a:r>
          </a:p>
          <a:p>
            <a:pPr>
              <a:lnSpc>
                <a:spcPct val="150000"/>
              </a:lnSpc>
            </a:pPr>
            <a:r>
              <a:rPr lang="en-US" dirty="0" smtClean="0">
                <a:latin typeface="Times New Roman" panose="02020603050405020304" pitchFamily="18" charset="0"/>
                <a:cs typeface="Times New Roman" panose="02020603050405020304" pitchFamily="18" charset="0"/>
              </a:rPr>
              <a:t>The evaluation criteria should be transparent and unbiased</a:t>
            </a:r>
          </a:p>
          <a:p>
            <a:pPr>
              <a:lnSpc>
                <a:spcPct val="150000"/>
              </a:lnSpc>
            </a:pPr>
            <a:r>
              <a:rPr lang="en-US" dirty="0" smtClean="0">
                <a:latin typeface="Times New Roman" panose="02020603050405020304" pitchFamily="18" charset="0"/>
                <a:cs typeface="Times New Roman" panose="02020603050405020304" pitchFamily="18" charset="0"/>
              </a:rPr>
              <a:t>The policy is evaluated to monitor its progress </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73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Alternative Approaches to Prevent Substance Abuse in Minors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3" y="2160589"/>
            <a:ext cx="9363814" cy="3880773"/>
          </a:xfrm>
        </p:spPr>
        <p:txBody>
          <a:bodyPr/>
          <a:lstStyle/>
          <a:p>
            <a:pPr>
              <a:lnSpc>
                <a:spcPct val="150000"/>
              </a:lnSpc>
            </a:pPr>
            <a:r>
              <a:rPr lang="en-US" dirty="0" smtClean="0">
                <a:latin typeface="Times New Roman" pitchFamily="18" charset="0"/>
                <a:cs typeface="Times New Roman" pitchFamily="18" charset="0"/>
              </a:rPr>
              <a:t>Social resistance skill is an alternative approach in preventing substance abuse</a:t>
            </a:r>
          </a:p>
          <a:p>
            <a:pPr>
              <a:lnSpc>
                <a:spcPct val="150000"/>
              </a:lnSpc>
            </a:pPr>
            <a:r>
              <a:rPr lang="en-US" dirty="0" smtClean="0">
                <a:latin typeface="Times New Roman" pitchFamily="18" charset="0"/>
                <a:cs typeface="Times New Roman" pitchFamily="18" charset="0"/>
              </a:rPr>
              <a:t>It helps to increase awareness of social influences that support substance abuse</a:t>
            </a:r>
          </a:p>
          <a:p>
            <a:pPr>
              <a:lnSpc>
                <a:spcPct val="150000"/>
              </a:lnSpc>
            </a:pPr>
            <a:r>
              <a:rPr lang="en-US" dirty="0" smtClean="0">
                <a:latin typeface="Times New Roman" pitchFamily="18" charset="0"/>
                <a:cs typeface="Times New Roman" pitchFamily="18" charset="0"/>
              </a:rPr>
              <a:t>Adolescents are taught specific skills to resist peer pressure involving drug use </a:t>
            </a:r>
            <a:r>
              <a:rPr lang="en-US" dirty="0">
                <a:latin typeface="Times New Roman" pitchFamily="18" charset="0"/>
                <a:cs typeface="Times New Roman" pitchFamily="18" charset="0"/>
              </a:rPr>
              <a:t>(</a:t>
            </a:r>
            <a:r>
              <a:rPr lang="en-US" dirty="0" err="1">
                <a:solidFill>
                  <a:srgbClr val="222222"/>
                </a:solidFill>
                <a:latin typeface="Times New Roman" panose="02020603050405020304" pitchFamily="18" charset="0"/>
                <a:cs typeface="Times New Roman" panose="02020603050405020304" pitchFamily="18" charset="0"/>
              </a:rPr>
              <a:t>Majgaard</a:t>
            </a:r>
            <a:r>
              <a:rPr lang="en-US" dirty="0">
                <a:solidFill>
                  <a:srgbClr val="222222"/>
                </a:solidFill>
                <a:latin typeface="Times New Roman" panose="02020603050405020304" pitchFamily="18" charset="0"/>
                <a:cs typeface="Times New Roman" panose="02020603050405020304" pitchFamily="18" charset="0"/>
              </a:rPr>
              <a:t> &amp; Stock, 2018)</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program teaches them ways to counter arguments that are misleading</a:t>
            </a:r>
          </a:p>
          <a:p>
            <a:pPr>
              <a:lnSpc>
                <a:spcPct val="150000"/>
              </a:lnSpc>
            </a:pPr>
            <a:r>
              <a:rPr lang="en-US" dirty="0" smtClean="0">
                <a:latin typeface="Times New Roman" pitchFamily="18" charset="0"/>
                <a:cs typeface="Times New Roman" pitchFamily="18" charset="0"/>
              </a:rPr>
              <a:t>Social resistant skills helps to improve the confidence in an adolescent</a:t>
            </a: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22963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After-school Programs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After-school hours is the time where adolescents engage in substance abuse</a:t>
            </a:r>
          </a:p>
          <a:p>
            <a:pPr>
              <a:lnSpc>
                <a:spcPct val="150000"/>
              </a:lnSpc>
            </a:pPr>
            <a:r>
              <a:rPr lang="en-US" dirty="0" smtClean="0">
                <a:latin typeface="Times New Roman" panose="02020603050405020304" pitchFamily="18" charset="0"/>
                <a:cs typeface="Times New Roman" panose="02020603050405020304" pitchFamily="18" charset="0"/>
              </a:rPr>
              <a:t>During this time students are not supervised granting them freedom</a:t>
            </a:r>
          </a:p>
          <a:p>
            <a:pPr>
              <a:lnSpc>
                <a:spcPct val="150000"/>
              </a:lnSpc>
            </a:pPr>
            <a:r>
              <a:rPr lang="en-US" dirty="0" smtClean="0">
                <a:latin typeface="Times New Roman" panose="02020603050405020304" pitchFamily="18" charset="0"/>
                <a:cs typeface="Times New Roman" panose="02020603050405020304" pitchFamily="18" charset="0"/>
              </a:rPr>
              <a:t>The community and police departments run these programs</a:t>
            </a:r>
          </a:p>
          <a:p>
            <a:pPr>
              <a:lnSpc>
                <a:spcPct val="150000"/>
              </a:lnSpc>
            </a:pPr>
            <a:r>
              <a:rPr lang="en-US" dirty="0" smtClean="0">
                <a:latin typeface="Times New Roman" panose="02020603050405020304" pitchFamily="18" charset="0"/>
                <a:cs typeface="Times New Roman" panose="02020603050405020304" pitchFamily="18" charset="0"/>
              </a:rPr>
              <a:t>The after-school program offers mentorship lessons to the students</a:t>
            </a:r>
          </a:p>
          <a:p>
            <a:pPr>
              <a:lnSpc>
                <a:spcPct val="150000"/>
              </a:lnSpc>
            </a:pPr>
            <a:r>
              <a:rPr lang="en-US" dirty="0" smtClean="0">
                <a:latin typeface="Times New Roman" panose="02020603050405020304" pitchFamily="18" charset="0"/>
                <a:cs typeface="Times New Roman" panose="02020603050405020304" pitchFamily="18" charset="0"/>
              </a:rPr>
              <a:t>They provide healthy activities that educates them on substance abuse</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7145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Family-based Intervention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 program is designed to prevent alcohol and tobacco use in children</a:t>
            </a:r>
          </a:p>
          <a:p>
            <a:pPr>
              <a:lnSpc>
                <a:spcPct val="150000"/>
              </a:lnSpc>
            </a:pPr>
            <a:r>
              <a:rPr lang="en-US" dirty="0" smtClean="0">
                <a:latin typeface="Times New Roman" panose="02020603050405020304" pitchFamily="18" charset="0"/>
                <a:cs typeface="Times New Roman" panose="02020603050405020304" pitchFamily="18" charset="0"/>
              </a:rPr>
              <a:t>It is conducted at home with parents to kids aged 12 and above</a:t>
            </a:r>
          </a:p>
          <a:p>
            <a:pPr>
              <a:lnSpc>
                <a:spcPct val="150000"/>
              </a:lnSpc>
            </a:pPr>
            <a:r>
              <a:rPr lang="en-US" dirty="0" smtClean="0">
                <a:latin typeface="Times New Roman" panose="02020603050405020304" pitchFamily="18" charset="0"/>
                <a:cs typeface="Times New Roman" panose="02020603050405020304" pitchFamily="18" charset="0"/>
              </a:rPr>
              <a:t>Parents are trained on how to offer the education to their children </a:t>
            </a:r>
            <a:r>
              <a:rPr lang="en-US" dirty="0">
                <a:latin typeface="Times New Roman" panose="02020603050405020304" pitchFamily="18" charset="0"/>
                <a:cs typeface="Times New Roman" panose="02020603050405020304" pitchFamily="18" charset="0"/>
              </a:rPr>
              <a:t>(National Public Radio, 2012)</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The program also teaches both parents and children on substance abuse</a:t>
            </a:r>
          </a:p>
          <a:p>
            <a:pPr>
              <a:lnSpc>
                <a:spcPct val="150000"/>
              </a:lnSpc>
            </a:pPr>
            <a:r>
              <a:rPr lang="en-US" dirty="0" smtClean="0">
                <a:latin typeface="Times New Roman" panose="02020603050405020304" pitchFamily="18" charset="0"/>
                <a:cs typeface="Times New Roman" panose="02020603050405020304" pitchFamily="18" charset="0"/>
              </a:rPr>
              <a:t>It focuses on improving family relationships to help in reducing substance abuse</a:t>
            </a: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2651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Proposed Method of Evaluation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9501836" cy="3880773"/>
          </a:xfrm>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 proposed method of policy evaluation is experimenting</a:t>
            </a:r>
          </a:p>
          <a:p>
            <a:pPr>
              <a:lnSpc>
                <a:spcPct val="150000"/>
              </a:lnSpc>
            </a:pPr>
            <a:r>
              <a:rPr lang="en-US" dirty="0" smtClean="0">
                <a:latin typeface="Times New Roman" panose="02020603050405020304" pitchFamily="18" charset="0"/>
                <a:cs typeface="Times New Roman" panose="02020603050405020304" pitchFamily="18" charset="0"/>
              </a:rPr>
              <a:t>Experimenting will ensure whether the policy is viable or not</a:t>
            </a:r>
          </a:p>
          <a:p>
            <a:pPr>
              <a:lnSpc>
                <a:spcPct val="150000"/>
              </a:lnSpc>
            </a:pPr>
            <a:r>
              <a:rPr lang="en-US" dirty="0" smtClean="0">
                <a:latin typeface="Times New Roman" panose="02020603050405020304" pitchFamily="18" charset="0"/>
                <a:cs typeface="Times New Roman" panose="02020603050405020304" pitchFamily="18" charset="0"/>
              </a:rPr>
              <a:t>The results of the experiment will help to improve the ideas on the policy</a:t>
            </a:r>
          </a:p>
          <a:p>
            <a:pPr>
              <a:lnSpc>
                <a:spcPct val="150000"/>
              </a:lnSpc>
            </a:pPr>
            <a:r>
              <a:rPr lang="en-US" dirty="0" smtClean="0">
                <a:latin typeface="Times New Roman" panose="02020603050405020304" pitchFamily="18" charset="0"/>
                <a:cs typeface="Times New Roman" panose="02020603050405020304" pitchFamily="18" charset="0"/>
              </a:rPr>
              <a:t>In this case the participants will be parents and their adolescent children</a:t>
            </a:r>
          </a:p>
          <a:p>
            <a:pPr>
              <a:lnSpc>
                <a:spcPct val="150000"/>
              </a:lnSpc>
            </a:pPr>
            <a:r>
              <a:rPr lang="en-US" dirty="0" smtClean="0">
                <a:latin typeface="Times New Roman" panose="02020603050405020304" pitchFamily="18" charset="0"/>
                <a:cs typeface="Times New Roman" panose="02020603050405020304" pitchFamily="18" charset="0"/>
              </a:rPr>
              <a:t>Policy experiments helps in the decision making process</a:t>
            </a:r>
          </a:p>
          <a:p>
            <a:pPr>
              <a:lnSpc>
                <a:spcPct val="15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6407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Juvenile crime policies are developed to create awareness on crime</a:t>
            </a:r>
          </a:p>
          <a:p>
            <a:r>
              <a:rPr lang="en-US" dirty="0" smtClean="0">
                <a:latin typeface="Times New Roman" panose="02020603050405020304" pitchFamily="18" charset="0"/>
                <a:cs typeface="Times New Roman" panose="02020603050405020304" pitchFamily="18" charset="0"/>
              </a:rPr>
              <a:t>The policies are created to protect the youths from engaging in crime early</a:t>
            </a:r>
          </a:p>
          <a:p>
            <a:r>
              <a:rPr lang="en-US" dirty="0" smtClean="0">
                <a:latin typeface="Times New Roman" panose="02020603050405020304" pitchFamily="18" charset="0"/>
                <a:cs typeface="Times New Roman" panose="02020603050405020304" pitchFamily="18" charset="0"/>
              </a:rPr>
              <a:t>To prevent crime, parents should actively be involved in their child’s life</a:t>
            </a:r>
          </a:p>
          <a:p>
            <a:r>
              <a:rPr lang="en-US" dirty="0" smtClean="0">
                <a:latin typeface="Times New Roman" panose="02020603050405020304" pitchFamily="18" charset="0"/>
                <a:cs typeface="Times New Roman" panose="02020603050405020304" pitchFamily="18" charset="0"/>
              </a:rPr>
              <a:t>The policies should focus on long term solutions to juvenile crimes</a:t>
            </a:r>
          </a:p>
          <a:p>
            <a:r>
              <a:rPr lang="en-US" dirty="0">
                <a:latin typeface="Times New Roman" panose="02020603050405020304" pitchFamily="18" charset="0"/>
                <a:cs typeface="Times New Roman" panose="02020603050405020304" pitchFamily="18" charset="0"/>
              </a:rPr>
              <a:t>Public policy is considered effective if it solves problems effectively</a:t>
            </a:r>
          </a:p>
          <a:p>
            <a:r>
              <a:rPr lang="en-US" dirty="0" smtClean="0">
                <a:latin typeface="Times New Roman" panose="02020603050405020304" pitchFamily="18" charset="0"/>
                <a:cs typeface="Times New Roman" panose="02020603050405020304" pitchFamily="18" charset="0"/>
              </a:rPr>
              <a:t>Policies </a:t>
            </a:r>
            <a:r>
              <a:rPr lang="en-US" dirty="0">
                <a:latin typeface="Times New Roman" panose="02020603050405020304" pitchFamily="18" charset="0"/>
                <a:cs typeface="Times New Roman" panose="02020603050405020304" pitchFamily="18" charset="0"/>
              </a:rPr>
              <a:t>also need to relate to the issue at hand</a:t>
            </a:r>
          </a:p>
          <a:p>
            <a:r>
              <a:rPr lang="en-US" dirty="0">
                <a:latin typeface="Times New Roman" panose="02020603050405020304" pitchFamily="18" charset="0"/>
                <a:cs typeface="Times New Roman" panose="02020603050405020304" pitchFamily="18" charset="0"/>
              </a:rPr>
              <a:t>Sometimes policy making process can take long to push </a:t>
            </a:r>
            <a:r>
              <a:rPr lang="en-US" dirty="0" smtClean="0">
                <a:latin typeface="Times New Roman" panose="02020603050405020304" pitchFamily="18" charset="0"/>
                <a:cs typeface="Times New Roman" panose="02020603050405020304" pitchFamily="18" charset="0"/>
              </a:rPr>
              <a:t>through </a:t>
            </a:r>
            <a:r>
              <a:rPr lang="en-US" dirty="0">
                <a:latin typeface="Times New Roman" pitchFamily="18" charset="0"/>
                <a:cs typeface="Times New Roman" pitchFamily="18" charset="0"/>
              </a:rPr>
              <a:t>(Wilson &amp; </a:t>
            </a:r>
            <a:r>
              <a:rPr lang="en-US" dirty="0" err="1">
                <a:latin typeface="Times New Roman" pitchFamily="18" charset="0"/>
                <a:cs typeface="Times New Roman" pitchFamily="18" charset="0"/>
              </a:rPr>
              <a:t>Petersilia</a:t>
            </a:r>
            <a:r>
              <a:rPr lang="en-US" dirty="0">
                <a:latin typeface="Times New Roman" panose="02020603050405020304" pitchFamily="18" charset="0"/>
                <a:cs typeface="Times New Roman" panose="02020603050405020304" pitchFamily="18" charset="0"/>
              </a:rPr>
              <a:t>, 2011)</a:t>
            </a:r>
          </a:p>
          <a:p>
            <a:r>
              <a:rPr lang="en-US" dirty="0">
                <a:latin typeface="Times New Roman" panose="02020603050405020304" pitchFamily="18" charset="0"/>
                <a:cs typeface="Times New Roman" panose="02020603050405020304" pitchFamily="18" charset="0"/>
              </a:rPr>
              <a:t>Public polices do not favor the public since they are political</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3660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677334" y="1781027"/>
            <a:ext cx="8596668" cy="4723290"/>
          </a:xfrm>
        </p:spPr>
        <p:txBody>
          <a:bodyPr>
            <a:normAutofit/>
          </a:bodyPr>
          <a:lstStyle/>
          <a:p>
            <a:pPr marL="0" indent="0">
              <a:buNone/>
            </a:pPr>
            <a:r>
              <a:rPr lang="en-US" dirty="0" err="1">
                <a:latin typeface="Times New Roman" panose="02020603050405020304" pitchFamily="18" charset="0"/>
                <a:cs typeface="Times New Roman" panose="02020603050405020304" pitchFamily="18" charset="0"/>
              </a:rPr>
              <a:t>Gau</a:t>
            </a:r>
            <a:r>
              <a:rPr lang="en-US" dirty="0">
                <a:latin typeface="Times New Roman" panose="02020603050405020304" pitchFamily="18" charset="0"/>
                <a:cs typeface="Times New Roman" panose="02020603050405020304" pitchFamily="18" charset="0"/>
              </a:rPr>
              <a:t>, J. M. (2019). Criminal Justice Policy: Origins and Effectiveness. </a:t>
            </a:r>
            <a:r>
              <a:rPr lang="en-US" i="1" dirty="0">
                <a:latin typeface="Times New Roman" panose="02020603050405020304" pitchFamily="18" charset="0"/>
                <a:cs typeface="Times New Roman" panose="02020603050405020304" pitchFamily="18" charset="0"/>
              </a:rPr>
              <a:t>Social </a:t>
            </a:r>
            <a:r>
              <a:rPr lang="en-US" i="1" dirty="0" smtClean="0">
                <a:latin typeface="Times New Roman" panose="02020603050405020304" pitchFamily="18" charset="0"/>
                <a:cs typeface="Times New Roman" panose="02020603050405020304" pitchFamily="18" charset="0"/>
              </a:rPr>
              <a:t>Problems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16.</a:t>
            </a:r>
          </a:p>
          <a:p>
            <a:pPr marL="0" indent="0">
              <a:buNone/>
            </a:pPr>
            <a:r>
              <a:rPr lang="en-US" dirty="0" err="1">
                <a:solidFill>
                  <a:srgbClr val="222222"/>
                </a:solidFill>
                <a:latin typeface="Times New Roman" panose="02020603050405020304" pitchFamily="18" charset="0"/>
                <a:cs typeface="Times New Roman" panose="02020603050405020304" pitchFamily="18" charset="0"/>
              </a:rPr>
              <a:t>Majgaard</a:t>
            </a:r>
            <a:r>
              <a:rPr lang="en-US" dirty="0">
                <a:solidFill>
                  <a:srgbClr val="222222"/>
                </a:solidFill>
                <a:latin typeface="Times New Roman" panose="02020603050405020304" pitchFamily="18" charset="0"/>
                <a:cs typeface="Times New Roman" panose="02020603050405020304" pitchFamily="18" charset="0"/>
              </a:rPr>
              <a:t>, G., &amp; Stock, C. (2018, October). Students’ Development of Virtual Reality </a:t>
            </a:r>
            <a:r>
              <a:rPr lang="en-US" dirty="0" smtClean="0">
                <a:solidFill>
                  <a:srgbClr val="222222"/>
                </a:solidFill>
                <a:latin typeface="Times New Roman" panose="02020603050405020304" pitchFamily="18" charset="0"/>
                <a:cs typeface="Times New Roman" panose="02020603050405020304" pitchFamily="18" charset="0"/>
              </a:rPr>
              <a:t>	Prototypes </a:t>
            </a:r>
            <a:r>
              <a:rPr lang="en-US" dirty="0">
                <a:solidFill>
                  <a:srgbClr val="222222"/>
                </a:solidFill>
                <a:latin typeface="Times New Roman" panose="02020603050405020304" pitchFamily="18" charset="0"/>
                <a:cs typeface="Times New Roman" panose="02020603050405020304" pitchFamily="18" charset="0"/>
              </a:rPr>
              <a:t>for Training in Alcohol-Resistance Skills. In </a:t>
            </a:r>
            <a:r>
              <a:rPr lang="en-US" i="1" dirty="0">
                <a:solidFill>
                  <a:srgbClr val="222222"/>
                </a:solidFill>
                <a:latin typeface="Times New Roman" panose="02020603050405020304" pitchFamily="18" charset="0"/>
                <a:cs typeface="Times New Roman" panose="02020603050405020304" pitchFamily="18" charset="0"/>
              </a:rPr>
              <a:t>12th European Conference on </a:t>
            </a:r>
            <a:r>
              <a:rPr lang="en-US" i="1" dirty="0" smtClean="0">
                <a:solidFill>
                  <a:srgbClr val="222222"/>
                </a:solidFill>
                <a:latin typeface="Times New Roman" panose="02020603050405020304" pitchFamily="18" charset="0"/>
                <a:cs typeface="Times New Roman" panose="02020603050405020304" pitchFamily="18" charset="0"/>
              </a:rPr>
              <a:t>	Games </a:t>
            </a:r>
            <a:r>
              <a:rPr lang="en-US" i="1" dirty="0">
                <a:solidFill>
                  <a:srgbClr val="222222"/>
                </a:solidFill>
                <a:latin typeface="Times New Roman" panose="02020603050405020304" pitchFamily="18" charset="0"/>
                <a:cs typeface="Times New Roman" panose="02020603050405020304" pitchFamily="18" charset="0"/>
              </a:rPr>
              <a:t>Based </a:t>
            </a:r>
            <a:r>
              <a:rPr lang="en-US" i="1" dirty="0" err="1">
                <a:solidFill>
                  <a:srgbClr val="222222"/>
                </a:solidFill>
                <a:latin typeface="Times New Roman" panose="02020603050405020304" pitchFamily="18" charset="0"/>
                <a:cs typeface="Times New Roman" panose="02020603050405020304" pitchFamily="18" charset="0"/>
              </a:rPr>
              <a:t>LearningEuropean</a:t>
            </a:r>
            <a:r>
              <a:rPr lang="en-US" i="1" dirty="0">
                <a:solidFill>
                  <a:srgbClr val="222222"/>
                </a:solidFill>
                <a:latin typeface="Times New Roman" panose="02020603050405020304" pitchFamily="18" charset="0"/>
                <a:cs typeface="Times New Roman" panose="02020603050405020304" pitchFamily="18" charset="0"/>
              </a:rPr>
              <a:t> Conference on Games Based Learning</a:t>
            </a:r>
            <a:r>
              <a:rPr lang="en-US" dirty="0">
                <a:solidFill>
                  <a:srgbClr val="222222"/>
                </a:solidFill>
                <a:latin typeface="Times New Roman" panose="02020603050405020304" pitchFamily="18" charset="0"/>
                <a:cs typeface="Times New Roman" panose="02020603050405020304" pitchFamily="18" charset="0"/>
              </a:rPr>
              <a:t> (pp. </a:t>
            </a:r>
            <a:r>
              <a:rPr lang="en-US" dirty="0" smtClean="0">
                <a:solidFill>
                  <a:srgbClr val="222222"/>
                </a:solidFill>
                <a:latin typeface="Times New Roman" panose="02020603050405020304" pitchFamily="18" charset="0"/>
                <a:cs typeface="Times New Roman" panose="02020603050405020304" pitchFamily="18" charset="0"/>
              </a:rPr>
              <a:t>362-	370</a:t>
            </a:r>
            <a:r>
              <a:rPr lang="en-US" dirty="0">
                <a:solidFill>
                  <a:srgbClr val="222222"/>
                </a:solidFill>
                <a:latin typeface="Times New Roman" panose="02020603050405020304" pitchFamily="18" charset="0"/>
                <a:cs typeface="Times New Roman" panose="02020603050405020304" pitchFamily="18" charset="0"/>
              </a:rPr>
              <a:t>). Academic Conferences and Publishing International.</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National Criminal Justice Reference Service. (</a:t>
            </a:r>
            <a:r>
              <a:rPr lang="en-US" dirty="0" err="1">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Topical index. Retrieved from </a:t>
            </a:r>
            <a:r>
              <a:rPr lang="en-US" dirty="0" smtClean="0">
                <a:latin typeface="Times New Roman" panose="02020603050405020304" pitchFamily="18" charset="0"/>
                <a:cs typeface="Times New Roman" panose="02020603050405020304" pitchFamily="18" charset="0"/>
              </a:rPr>
              <a:t>	</a:t>
            </a:r>
            <a:r>
              <a:rPr lang="en-US" u="sng" dirty="0" smtClean="0">
                <a:solidFill>
                  <a:srgbClr val="0000FF"/>
                </a:solidFill>
                <a:latin typeface="Times New Roman" panose="02020603050405020304" pitchFamily="18" charset="0"/>
                <a:cs typeface="Times New Roman" panose="02020603050405020304" pitchFamily="18" charset="0"/>
                <a:hlinkClick r:id="rId3"/>
              </a:rPr>
              <a:t>https</a:t>
            </a:r>
            <a:r>
              <a:rPr lang="en-US" u="sng" dirty="0">
                <a:solidFill>
                  <a:srgbClr val="0000FF"/>
                </a:solidFill>
                <a:latin typeface="Times New Roman" panose="02020603050405020304" pitchFamily="18" charset="0"/>
                <a:cs typeface="Times New Roman" panose="02020603050405020304" pitchFamily="18" charset="0"/>
                <a:hlinkClick r:id="rId3"/>
              </a:rPr>
              <a:t>://ncjrs.gov/viewall.html</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National Public Radio (Producer). (2012, September 20). Is Tough on Crime no longer a </a:t>
            </a:r>
            <a:r>
              <a:rPr lang="en-US" dirty="0" smtClean="0">
                <a:latin typeface="Times New Roman" panose="02020603050405020304" pitchFamily="18" charset="0"/>
                <a:cs typeface="Times New Roman" panose="02020603050405020304" pitchFamily="18" charset="0"/>
              </a:rPr>
              <a:t>	talking </a:t>
            </a:r>
            <a:r>
              <a:rPr lang="en-US" dirty="0">
                <a:latin typeface="Times New Roman" panose="02020603050405020304" pitchFamily="18" charset="0"/>
                <a:cs typeface="Times New Roman" panose="02020603050405020304" pitchFamily="18" charset="0"/>
              </a:rPr>
              <a:t>point? [Radio program]. Retrieved from </a:t>
            </a:r>
            <a:r>
              <a:rPr lang="en-US" dirty="0" smtClean="0">
                <a:latin typeface="Times New Roman" panose="02020603050405020304" pitchFamily="18" charset="0"/>
                <a:cs typeface="Times New Roman" panose="02020603050405020304" pitchFamily="18" charset="0"/>
              </a:rPr>
              <a:t>	</a:t>
            </a:r>
            <a:r>
              <a:rPr lang="en-US" u="sng" dirty="0" smtClean="0">
                <a:solidFill>
                  <a:srgbClr val="0000FF"/>
                </a:solidFill>
                <a:latin typeface="Times New Roman" panose="02020603050405020304" pitchFamily="18" charset="0"/>
                <a:cs typeface="Times New Roman" panose="02020603050405020304" pitchFamily="18" charset="0"/>
                <a:hlinkClick r:id="rId4"/>
              </a:rPr>
              <a:t>http</a:t>
            </a:r>
            <a:r>
              <a:rPr lang="en-US" u="sng" dirty="0">
                <a:solidFill>
                  <a:srgbClr val="0000FF"/>
                </a:solidFill>
                <a:latin typeface="Times New Roman" panose="02020603050405020304" pitchFamily="18" charset="0"/>
                <a:cs typeface="Times New Roman" panose="02020603050405020304" pitchFamily="18" charset="0"/>
                <a:hlinkClick r:id="rId4"/>
              </a:rPr>
              <a:t>://</a:t>
            </a:r>
            <a:r>
              <a:rPr lang="en-US" u="sng" dirty="0" smtClean="0">
                <a:solidFill>
                  <a:srgbClr val="0000FF"/>
                </a:solidFill>
                <a:latin typeface="Times New Roman" panose="02020603050405020304" pitchFamily="18" charset="0"/>
                <a:cs typeface="Times New Roman" panose="02020603050405020304" pitchFamily="18" charset="0"/>
                <a:hlinkClick r:id="rId4"/>
              </a:rPr>
              <a:t>www.npr.org/2012/09/20/161475623/is-tough-on-crime-no-longer-a-talking-	point</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Wilson</a:t>
            </a:r>
            <a:r>
              <a:rPr lang="en-US" dirty="0">
                <a:latin typeface="Times New Roman" panose="02020603050405020304" pitchFamily="18" charset="0"/>
                <a:cs typeface="Times New Roman" panose="02020603050405020304" pitchFamily="18" charset="0"/>
              </a:rPr>
              <a:t>, J. Q., &amp; </a:t>
            </a:r>
            <a:r>
              <a:rPr lang="en-US" dirty="0" err="1">
                <a:latin typeface="Times New Roman" panose="02020603050405020304" pitchFamily="18" charset="0"/>
                <a:cs typeface="Times New Roman" panose="02020603050405020304" pitchFamily="18" charset="0"/>
              </a:rPr>
              <a:t>Petersilia</a:t>
            </a:r>
            <a:r>
              <a:rPr lang="en-US" dirty="0">
                <a:latin typeface="Times New Roman" panose="02020603050405020304" pitchFamily="18" charset="0"/>
                <a:cs typeface="Times New Roman" panose="02020603050405020304" pitchFamily="18" charset="0"/>
              </a:rPr>
              <a:t>, J. (2011). Crime and public policy. New York, NY: Oxford </a:t>
            </a:r>
            <a:r>
              <a:rPr lang="en-US" dirty="0" smtClean="0">
                <a:latin typeface="Times New Roman" panose="02020603050405020304" pitchFamily="18" charset="0"/>
                <a:cs typeface="Times New Roman" panose="02020603050405020304" pitchFamily="18" charset="0"/>
              </a:rPr>
              <a:t>	University </a:t>
            </a:r>
            <a:r>
              <a:rPr lang="en-US" dirty="0">
                <a:latin typeface="Times New Roman" panose="02020603050405020304" pitchFamily="18" charset="0"/>
                <a:cs typeface="Times New Roman" panose="02020603050405020304" pitchFamily="18" charset="0"/>
              </a:rPr>
              <a:t>Press.</a:t>
            </a:r>
          </a:p>
          <a:p>
            <a:pPr marL="457200" indent="-457200"/>
            <a:endParaRPr lang="en-US" dirty="0">
              <a:effectLst/>
            </a:endParaRPr>
          </a:p>
        </p:txBody>
      </p:sp>
    </p:spTree>
    <p:extLst>
      <p:ext uri="{BB962C8B-B14F-4D97-AF65-F5344CB8AC3E}">
        <p14:creationId xmlns:p14="http://schemas.microsoft.com/office/powerpoint/2010/main" val="5982188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799</TotalTime>
  <Words>2282</Words>
  <Application>Microsoft Office PowerPoint</Application>
  <PresentationFormat>Custom</PresentationFormat>
  <Paragraphs>120</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Policy Process in Juvenile Crime</vt:lpstr>
      <vt:lpstr>Introduction</vt:lpstr>
      <vt:lpstr>Problem Identification</vt:lpstr>
      <vt:lpstr>Policy Formulation</vt:lpstr>
      <vt:lpstr>Policy Adoption</vt:lpstr>
      <vt:lpstr>Policy Implementation</vt:lpstr>
      <vt:lpstr>Policy Evaluation</vt:lpstr>
      <vt:lpstr>Continuation…</vt:lpstr>
      <vt:lpstr>Alternative Approaches to Prevent Substance Abuse in Minors</vt:lpstr>
      <vt:lpstr>After-school Programs</vt:lpstr>
      <vt:lpstr>Family-based Intervention</vt:lpstr>
      <vt:lpstr>Proposed Method of Evaluation</vt:lpstr>
      <vt:lpstr>Conclusion</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Process in Juvenile Crime</dc:title>
  <dc:creator>Microsoft account</dc:creator>
  <cp:lastModifiedBy>User</cp:lastModifiedBy>
  <cp:revision>90</cp:revision>
  <dcterms:created xsi:type="dcterms:W3CDTF">2020-06-14T09:36:37Z</dcterms:created>
  <dcterms:modified xsi:type="dcterms:W3CDTF">2020-06-16T11:53:19Z</dcterms:modified>
</cp:coreProperties>
</file>